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 u="sng">
                <a:solidFill>
                  <a:srgbClr val="0462C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 u="sng">
                <a:solidFill>
                  <a:srgbClr val="0462C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7575" y="609282"/>
            <a:ext cx="6588125" cy="701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7575" y="1718309"/>
            <a:ext cx="9094470" cy="4241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 u="sng">
                <a:solidFill>
                  <a:srgbClr val="0462C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harmhealth.com/resources/ehr-api-program.html" TargetMode="External"/><Relationship Id="rId3" Type="http://schemas.openxmlformats.org/officeDocument/2006/relationships/image" Target="../media/image2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harmhealth.com/resources/ehr-api-program.html" TargetMode="External"/><Relationship Id="rId3" Type="http://schemas.openxmlformats.org/officeDocument/2006/relationships/hyperlink" Target="mailto:innovate@charmhealth.com" TargetMode="External"/><Relationship Id="rId4" Type="http://schemas.openxmlformats.org/officeDocument/2006/relationships/hyperlink" Target="https://charmhealthchallenge.com/" TargetMode="External"/><Relationship Id="rId5" Type="http://schemas.openxmlformats.org/officeDocument/2006/relationships/image" Target="../media/image2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23050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46579" y="57721"/>
            <a:ext cx="7498080" cy="1771014"/>
          </a:xfrm>
          <a:prstGeom prst="rect"/>
        </p:spPr>
        <p:txBody>
          <a:bodyPr wrap="square" lIns="0" tIns="111760" rIns="0" bIns="0" rtlCol="0" vert="horz">
            <a:spAutoFit/>
          </a:bodyPr>
          <a:lstStyle/>
          <a:p>
            <a:pPr marL="2253615" marR="5080" indent="-2241550">
              <a:lnSpc>
                <a:spcPts val="6530"/>
              </a:lnSpc>
              <a:spcBef>
                <a:spcPts val="880"/>
              </a:spcBef>
            </a:pPr>
            <a:r>
              <a:rPr dirty="0" sz="6000" spc="-335">
                <a:solidFill>
                  <a:srgbClr val="FFFFFF"/>
                </a:solidFill>
              </a:rPr>
              <a:t>CharmHealth</a:t>
            </a:r>
            <a:r>
              <a:rPr dirty="0" sz="6000" spc="-345">
                <a:solidFill>
                  <a:srgbClr val="FFFFFF"/>
                </a:solidFill>
              </a:rPr>
              <a:t> </a:t>
            </a:r>
            <a:r>
              <a:rPr dirty="0" sz="6000" spc="-195">
                <a:solidFill>
                  <a:srgbClr val="FFFFFF"/>
                </a:solidFill>
              </a:rPr>
              <a:t>Innovation </a:t>
            </a:r>
            <a:r>
              <a:rPr dirty="0" sz="6000" spc="-415">
                <a:solidFill>
                  <a:srgbClr val="FFFFFF"/>
                </a:solidFill>
              </a:rPr>
              <a:t>Challenge</a:t>
            </a:r>
            <a:endParaRPr sz="6000"/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4132326"/>
            <a:ext cx="1155700" cy="355600"/>
            <a:chOff x="-1586" y="4132326"/>
            <a:chExt cx="11557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4138676"/>
              <a:ext cx="1143000" cy="342900"/>
            </a:xfrm>
            <a:custGeom>
              <a:avLst/>
              <a:gdLst/>
              <a:ahLst/>
              <a:cxnLst/>
              <a:rect l="l" t="t" r="r" b="b"/>
              <a:pathLst>
                <a:path w="1143000" h="342900">
                  <a:moveTo>
                    <a:pt x="11430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1143000" y="342900"/>
                  </a:lnTo>
                  <a:lnTo>
                    <a:pt x="11430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4138676"/>
              <a:ext cx="1143000" cy="342900"/>
            </a:xfrm>
            <a:custGeom>
              <a:avLst/>
              <a:gdLst/>
              <a:ahLst/>
              <a:cxnLst/>
              <a:rect l="l" t="t" r="r" b="b"/>
              <a:pathLst>
                <a:path w="1143000" h="342900">
                  <a:moveTo>
                    <a:pt x="0" y="342900"/>
                  </a:moveTo>
                  <a:lnTo>
                    <a:pt x="1143000" y="342900"/>
                  </a:lnTo>
                  <a:lnTo>
                    <a:pt x="11430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-1586" y="3217926"/>
            <a:ext cx="1155700" cy="355600"/>
            <a:chOff x="-1586" y="3217926"/>
            <a:chExt cx="1155700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4763" y="3224276"/>
              <a:ext cx="1143000" cy="342900"/>
            </a:xfrm>
            <a:custGeom>
              <a:avLst/>
              <a:gdLst/>
              <a:ahLst/>
              <a:cxnLst/>
              <a:rect l="l" t="t" r="r" b="b"/>
              <a:pathLst>
                <a:path w="1143000" h="342900">
                  <a:moveTo>
                    <a:pt x="11430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1143000" y="342900"/>
                  </a:lnTo>
                  <a:lnTo>
                    <a:pt x="11430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763" y="3224276"/>
              <a:ext cx="1143000" cy="342900"/>
            </a:xfrm>
            <a:custGeom>
              <a:avLst/>
              <a:gdLst/>
              <a:ahLst/>
              <a:cxnLst/>
              <a:rect l="l" t="t" r="r" b="b"/>
              <a:pathLst>
                <a:path w="1143000" h="342900">
                  <a:moveTo>
                    <a:pt x="0" y="342900"/>
                  </a:moveTo>
                  <a:lnTo>
                    <a:pt x="1143000" y="342900"/>
                  </a:lnTo>
                  <a:lnTo>
                    <a:pt x="11430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1418336" y="3162871"/>
            <a:ext cx="3025140" cy="22936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750" spc="-65">
                <a:latin typeface="Arial"/>
                <a:cs typeface="Arial"/>
              </a:rPr>
              <a:t>Participant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20">
                <a:latin typeface="Arial"/>
                <a:cs typeface="Arial"/>
              </a:rPr>
              <a:t>Name:</a:t>
            </a:r>
            <a:endParaRPr sz="2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endParaRPr sz="2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750" spc="-20">
                <a:latin typeface="Arial"/>
                <a:cs typeface="Arial"/>
              </a:rPr>
              <a:t>Company:</a:t>
            </a:r>
            <a:endParaRPr sz="2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44"/>
              </a:spcBef>
            </a:pPr>
            <a:endParaRPr sz="2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750" spc="-110">
                <a:latin typeface="Arial"/>
                <a:cs typeface="Arial"/>
              </a:rPr>
              <a:t>Contact</a:t>
            </a:r>
            <a:r>
              <a:rPr dirty="0" sz="2750" spc="-65">
                <a:latin typeface="Arial"/>
                <a:cs typeface="Arial"/>
              </a:rPr>
              <a:t> </a:t>
            </a:r>
            <a:r>
              <a:rPr dirty="0" sz="2750" spc="-25">
                <a:latin typeface="Arial"/>
                <a:cs typeface="Arial"/>
              </a:rPr>
              <a:t>Information: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-1586" y="5056251"/>
            <a:ext cx="1155700" cy="355600"/>
            <a:chOff x="-1586" y="5056251"/>
            <a:chExt cx="1155700" cy="355600"/>
          </a:xfrm>
        </p:grpSpPr>
        <p:sp>
          <p:nvSpPr>
            <p:cNvPr id="12" name="object 12" descr=""/>
            <p:cNvSpPr/>
            <p:nvPr/>
          </p:nvSpPr>
          <p:spPr>
            <a:xfrm>
              <a:off x="4763" y="5062601"/>
              <a:ext cx="1143000" cy="342900"/>
            </a:xfrm>
            <a:custGeom>
              <a:avLst/>
              <a:gdLst/>
              <a:ahLst/>
              <a:cxnLst/>
              <a:rect l="l" t="t" r="r" b="b"/>
              <a:pathLst>
                <a:path w="1143000" h="342900">
                  <a:moveTo>
                    <a:pt x="11430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1143000" y="342900"/>
                  </a:lnTo>
                  <a:lnTo>
                    <a:pt x="11430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763" y="5062601"/>
              <a:ext cx="1143000" cy="342900"/>
            </a:xfrm>
            <a:custGeom>
              <a:avLst/>
              <a:gdLst/>
              <a:ahLst/>
              <a:cxnLst/>
              <a:rect l="l" t="t" r="r" b="b"/>
              <a:pathLst>
                <a:path w="1143000" h="342900">
                  <a:moveTo>
                    <a:pt x="0" y="342900"/>
                  </a:moveTo>
                  <a:lnTo>
                    <a:pt x="1143000" y="342900"/>
                  </a:lnTo>
                  <a:lnTo>
                    <a:pt x="11430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99060">
              <a:lnSpc>
                <a:spcPct val="100000"/>
              </a:lnSpc>
              <a:spcBef>
                <a:spcPts val="130"/>
              </a:spcBef>
            </a:pPr>
            <a:r>
              <a:rPr dirty="0" spc="-275"/>
              <a:t>Conclusion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94255"/>
            <a:ext cx="8132445" cy="4495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0"/>
              </a:spcBef>
              <a:buChar char="•"/>
              <a:tabLst>
                <a:tab pos="241300" algn="l"/>
              </a:tabLst>
            </a:pPr>
            <a:r>
              <a:rPr dirty="0" sz="2750" spc="-150">
                <a:latin typeface="Arial"/>
                <a:cs typeface="Arial"/>
              </a:rPr>
              <a:t>Summarize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175">
                <a:latin typeface="Arial"/>
                <a:cs typeface="Arial"/>
              </a:rPr>
              <a:t>key</a:t>
            </a:r>
            <a:r>
              <a:rPr dirty="0" sz="2750" spc="-140">
                <a:latin typeface="Arial"/>
                <a:cs typeface="Arial"/>
              </a:rPr>
              <a:t> </a:t>
            </a:r>
            <a:r>
              <a:rPr dirty="0" sz="2750" spc="-45">
                <a:latin typeface="Arial"/>
                <a:cs typeface="Arial"/>
              </a:rPr>
              <a:t>points</a:t>
            </a:r>
            <a:r>
              <a:rPr dirty="0" sz="2750" spc="-120">
                <a:latin typeface="Arial"/>
                <a:cs typeface="Arial"/>
              </a:rPr>
              <a:t> and</a:t>
            </a:r>
            <a:r>
              <a:rPr dirty="0" sz="2750" spc="-45">
                <a:latin typeface="Arial"/>
                <a:cs typeface="Arial"/>
              </a:rPr>
              <a:t> </a:t>
            </a:r>
            <a:r>
              <a:rPr dirty="0" sz="2750" spc="-135">
                <a:latin typeface="Arial"/>
                <a:cs typeface="Arial"/>
              </a:rPr>
              <a:t>add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145">
                <a:latin typeface="Arial"/>
                <a:cs typeface="Arial"/>
              </a:rPr>
              <a:t>any</a:t>
            </a:r>
            <a:r>
              <a:rPr dirty="0" sz="2750" spc="-140">
                <a:latin typeface="Arial"/>
                <a:cs typeface="Arial"/>
              </a:rPr>
              <a:t> </a:t>
            </a:r>
            <a:r>
              <a:rPr dirty="0" sz="2750" spc="-90">
                <a:latin typeface="Arial"/>
                <a:cs typeface="Arial"/>
              </a:rPr>
              <a:t>concluding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55">
                <a:latin typeface="Arial"/>
                <a:cs typeface="Arial"/>
              </a:rPr>
              <a:t>remarks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3579876" y="855725"/>
            <a:ext cx="8618855" cy="355600"/>
            <a:chOff x="3579876" y="855725"/>
            <a:chExt cx="8618855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3586226" y="862075"/>
              <a:ext cx="8606155" cy="342900"/>
            </a:xfrm>
            <a:custGeom>
              <a:avLst/>
              <a:gdLst/>
              <a:ahLst/>
              <a:cxnLst/>
              <a:rect l="l" t="t" r="r" b="b"/>
              <a:pathLst>
                <a:path w="8606155" h="342900">
                  <a:moveTo>
                    <a:pt x="860577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605774" y="342900"/>
                  </a:lnTo>
                  <a:lnTo>
                    <a:pt x="8605774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586226" y="862075"/>
              <a:ext cx="8606155" cy="342900"/>
            </a:xfrm>
            <a:custGeom>
              <a:avLst/>
              <a:gdLst/>
              <a:ahLst/>
              <a:cxnLst/>
              <a:rect l="l" t="t" r="r" b="b"/>
              <a:pathLst>
                <a:path w="8606155" h="342900">
                  <a:moveTo>
                    <a:pt x="860577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605774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3825">
              <a:lnSpc>
                <a:spcPct val="100000"/>
              </a:lnSpc>
              <a:spcBef>
                <a:spcPts val="130"/>
              </a:spcBef>
            </a:pPr>
            <a:r>
              <a:rPr dirty="0" spc="-215"/>
              <a:t>Appendix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94255"/>
            <a:ext cx="10299065" cy="84010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241300" marR="5080" indent="-229235">
              <a:lnSpc>
                <a:spcPts val="3080"/>
              </a:lnSpc>
              <a:spcBef>
                <a:spcPts val="415"/>
              </a:spcBef>
              <a:buChar char="•"/>
              <a:tabLst>
                <a:tab pos="241300" algn="l"/>
              </a:tabLst>
            </a:pPr>
            <a:r>
              <a:rPr dirty="0" sz="2750" spc="-200">
                <a:latin typeface="Arial"/>
                <a:cs typeface="Arial"/>
              </a:rPr>
              <a:t>Share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145">
                <a:latin typeface="Arial"/>
                <a:cs typeface="Arial"/>
              </a:rPr>
              <a:t>any</a:t>
            </a:r>
            <a:r>
              <a:rPr dirty="0" sz="2750" spc="-135">
                <a:latin typeface="Arial"/>
                <a:cs typeface="Arial"/>
              </a:rPr>
              <a:t> </a:t>
            </a:r>
            <a:r>
              <a:rPr dirty="0" sz="2750" spc="-40">
                <a:latin typeface="Arial"/>
                <a:cs typeface="Arial"/>
              </a:rPr>
              <a:t>additional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60">
                <a:latin typeface="Arial"/>
                <a:cs typeface="Arial"/>
              </a:rPr>
              <a:t>supporting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25">
                <a:latin typeface="Arial"/>
                <a:cs typeface="Arial"/>
              </a:rPr>
              <a:t>information,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 spc="-70">
                <a:latin typeface="Arial"/>
                <a:cs typeface="Arial"/>
              </a:rPr>
              <a:t>including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95">
                <a:latin typeface="Arial"/>
                <a:cs typeface="Arial"/>
              </a:rPr>
              <a:t>charts,</a:t>
            </a:r>
            <a:r>
              <a:rPr dirty="0" sz="2750" spc="-90">
                <a:latin typeface="Arial"/>
                <a:cs typeface="Arial"/>
              </a:rPr>
              <a:t> </a:t>
            </a:r>
            <a:r>
              <a:rPr dirty="0" sz="2750" spc="-60">
                <a:latin typeface="Arial"/>
                <a:cs typeface="Arial"/>
              </a:rPr>
              <a:t>graphs, </a:t>
            </a:r>
            <a:r>
              <a:rPr dirty="0" sz="2750" spc="-110">
                <a:latin typeface="Arial"/>
                <a:cs typeface="Arial"/>
              </a:rPr>
              <a:t>and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20">
                <a:latin typeface="Arial"/>
                <a:cs typeface="Arial"/>
              </a:rPr>
              <a:t>data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3313176" y="855725"/>
            <a:ext cx="8885555" cy="355600"/>
            <a:chOff x="3313176" y="855725"/>
            <a:chExt cx="8885555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3319526" y="862075"/>
              <a:ext cx="8872855" cy="342900"/>
            </a:xfrm>
            <a:custGeom>
              <a:avLst/>
              <a:gdLst/>
              <a:ahLst/>
              <a:cxnLst/>
              <a:rect l="l" t="t" r="r" b="b"/>
              <a:pathLst>
                <a:path w="8872855" h="342900">
                  <a:moveTo>
                    <a:pt x="887247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872474" y="342900"/>
                  </a:lnTo>
                  <a:lnTo>
                    <a:pt x="8872474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319526" y="862075"/>
              <a:ext cx="8872855" cy="342900"/>
            </a:xfrm>
            <a:custGeom>
              <a:avLst/>
              <a:gdLst/>
              <a:ahLst/>
              <a:cxnLst/>
              <a:rect l="l" t="t" r="r" b="b"/>
              <a:pathLst>
                <a:path w="8872855" h="342900">
                  <a:moveTo>
                    <a:pt x="887247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872474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765"/>
              <a:t>T</a:t>
            </a:r>
            <a:r>
              <a:rPr dirty="0" spc="-245"/>
              <a:t>e</a:t>
            </a:r>
            <a:r>
              <a:rPr dirty="0" spc="-260"/>
              <a:t>c</a:t>
            </a:r>
            <a:r>
              <a:rPr dirty="0" spc="-220"/>
              <a:t>h</a:t>
            </a:r>
            <a:r>
              <a:rPr dirty="0" spc="-295"/>
              <a:t>n</a:t>
            </a:r>
            <a:r>
              <a:rPr dirty="0" spc="-245"/>
              <a:t>i</a:t>
            </a:r>
            <a:r>
              <a:rPr dirty="0" spc="-335"/>
              <a:t>c</a:t>
            </a:r>
            <a:r>
              <a:rPr dirty="0" spc="-225"/>
              <a:t>a</a:t>
            </a:r>
            <a:r>
              <a:rPr dirty="0" spc="-235"/>
              <a:t>l</a:t>
            </a:r>
            <a:r>
              <a:rPr dirty="0" spc="-195"/>
              <a:t> </a:t>
            </a:r>
            <a:r>
              <a:rPr dirty="0" spc="-135"/>
              <a:t>Viability-</a:t>
            </a:r>
            <a:r>
              <a:rPr dirty="0" spc="-175"/>
              <a:t> </a:t>
            </a:r>
            <a:r>
              <a:rPr dirty="0" spc="-434"/>
              <a:t>API</a:t>
            </a:r>
            <a:r>
              <a:rPr dirty="0" spc="-145"/>
              <a:t> </a:t>
            </a:r>
            <a:r>
              <a:rPr dirty="0" spc="-350"/>
              <a:t>Needs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94255"/>
            <a:ext cx="9991725" cy="211836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marR="5080" indent="-229235">
              <a:lnSpc>
                <a:spcPct val="92200"/>
              </a:lnSpc>
              <a:spcBef>
                <a:spcPts val="385"/>
              </a:spcBef>
              <a:buChar char="•"/>
              <a:tabLst>
                <a:tab pos="241300" algn="l"/>
              </a:tabLst>
            </a:pPr>
            <a:r>
              <a:rPr dirty="0" sz="2750">
                <a:latin typeface="Arial"/>
                <a:cs typeface="Arial"/>
              </a:rPr>
              <a:t>If</a:t>
            </a:r>
            <a:r>
              <a:rPr dirty="0" sz="2750" spc="-85">
                <a:latin typeface="Arial"/>
                <a:cs typeface="Arial"/>
              </a:rPr>
              <a:t> </a:t>
            </a:r>
            <a:r>
              <a:rPr dirty="0" sz="2750" spc="-105">
                <a:latin typeface="Arial"/>
                <a:cs typeface="Arial"/>
              </a:rPr>
              <a:t>you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 spc="-45">
                <a:latin typeface="Arial"/>
                <a:cs typeface="Arial"/>
              </a:rPr>
              <a:t>require</a:t>
            </a:r>
            <a:r>
              <a:rPr dirty="0" sz="2750" spc="-90">
                <a:latin typeface="Arial"/>
                <a:cs typeface="Arial"/>
              </a:rPr>
              <a:t> </a:t>
            </a:r>
            <a:r>
              <a:rPr dirty="0" sz="2750" spc="-235">
                <a:latin typeface="Arial"/>
                <a:cs typeface="Arial"/>
              </a:rPr>
              <a:t>API</a:t>
            </a:r>
            <a:r>
              <a:rPr dirty="0" sz="2750" spc="-85">
                <a:latin typeface="Arial"/>
                <a:cs typeface="Arial"/>
              </a:rPr>
              <a:t> </a:t>
            </a:r>
            <a:r>
              <a:rPr dirty="0" sz="2750" spc="-210">
                <a:latin typeface="Arial"/>
                <a:cs typeface="Arial"/>
              </a:rPr>
              <a:t>access,</a:t>
            </a:r>
            <a:r>
              <a:rPr dirty="0" sz="2750" spc="-75">
                <a:latin typeface="Arial"/>
                <a:cs typeface="Arial"/>
              </a:rPr>
              <a:t> </a:t>
            </a:r>
            <a:r>
              <a:rPr dirty="0" sz="2750" spc="-80">
                <a:latin typeface="Arial"/>
                <a:cs typeface="Arial"/>
              </a:rPr>
              <a:t>provide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 spc="-85">
                <a:latin typeface="Arial"/>
                <a:cs typeface="Arial"/>
              </a:rPr>
              <a:t>details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of</a:t>
            </a:r>
            <a:r>
              <a:rPr dirty="0" sz="2750" spc="-85">
                <a:latin typeface="Arial"/>
                <a:cs typeface="Arial"/>
              </a:rPr>
              <a:t> </a:t>
            </a:r>
            <a:r>
              <a:rPr dirty="0" sz="2750" spc="-60">
                <a:latin typeface="Arial"/>
                <a:cs typeface="Arial"/>
              </a:rPr>
              <a:t>your</a:t>
            </a:r>
            <a:r>
              <a:rPr dirty="0" sz="2750" spc="-125">
                <a:latin typeface="Arial"/>
                <a:cs typeface="Arial"/>
              </a:rPr>
              <a:t> </a:t>
            </a:r>
            <a:r>
              <a:rPr dirty="0" sz="2750" spc="-235">
                <a:latin typeface="Arial"/>
                <a:cs typeface="Arial"/>
              </a:rPr>
              <a:t>API</a:t>
            </a:r>
            <a:r>
              <a:rPr dirty="0" sz="2750" spc="-90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requirements </a:t>
            </a:r>
            <a:r>
              <a:rPr dirty="0" sz="2750" spc="-110">
                <a:latin typeface="Arial"/>
                <a:cs typeface="Arial"/>
              </a:rPr>
              <a:t>and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204">
                <a:latin typeface="Arial"/>
                <a:cs typeface="Arial"/>
              </a:rPr>
              <a:t>a</a:t>
            </a:r>
            <a:r>
              <a:rPr dirty="0" sz="2750" spc="-125">
                <a:latin typeface="Arial"/>
                <a:cs typeface="Arial"/>
              </a:rPr>
              <a:t> </a:t>
            </a:r>
            <a:r>
              <a:rPr dirty="0" sz="2750" spc="-70">
                <a:latin typeface="Arial"/>
                <a:cs typeface="Arial"/>
              </a:rPr>
              <a:t>view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of</a:t>
            </a:r>
            <a:r>
              <a:rPr dirty="0" sz="2750" spc="-90">
                <a:latin typeface="Arial"/>
                <a:cs typeface="Arial"/>
              </a:rPr>
              <a:t> </a:t>
            </a:r>
            <a:r>
              <a:rPr dirty="0" sz="2750" spc="-20">
                <a:latin typeface="Arial"/>
                <a:cs typeface="Arial"/>
              </a:rPr>
              <a:t>how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105">
                <a:latin typeface="Arial"/>
                <a:cs typeface="Arial"/>
              </a:rPr>
              <a:t>you </a:t>
            </a:r>
            <a:r>
              <a:rPr dirty="0" sz="2750">
                <a:latin typeface="Arial"/>
                <a:cs typeface="Arial"/>
              </a:rPr>
              <a:t>will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140">
                <a:latin typeface="Arial"/>
                <a:cs typeface="Arial"/>
              </a:rPr>
              <a:t>leverage</a:t>
            </a:r>
            <a:r>
              <a:rPr dirty="0" sz="2750" spc="-55">
                <a:latin typeface="Arial"/>
                <a:cs typeface="Arial"/>
              </a:rPr>
              <a:t> </a:t>
            </a:r>
            <a:r>
              <a:rPr dirty="0" sz="2750" spc="-125">
                <a:latin typeface="Arial"/>
                <a:cs typeface="Arial"/>
              </a:rPr>
              <a:t>CharmHealth’s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235">
                <a:latin typeface="Arial"/>
                <a:cs typeface="Arial"/>
              </a:rPr>
              <a:t>API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to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110">
                <a:latin typeface="Arial"/>
                <a:cs typeface="Arial"/>
              </a:rPr>
              <a:t>showcase </a:t>
            </a:r>
            <a:r>
              <a:rPr dirty="0" sz="2750" spc="-60">
                <a:latin typeface="Arial"/>
                <a:cs typeface="Arial"/>
              </a:rPr>
              <a:t>your</a:t>
            </a:r>
            <a:r>
              <a:rPr dirty="0" sz="2750" spc="-140">
                <a:latin typeface="Arial"/>
                <a:cs typeface="Arial"/>
              </a:rPr>
              <a:t> </a:t>
            </a:r>
            <a:r>
              <a:rPr dirty="0" sz="2750" spc="-40">
                <a:latin typeface="Arial"/>
                <a:cs typeface="Arial"/>
              </a:rPr>
              <a:t>solution.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If</a:t>
            </a:r>
            <a:r>
              <a:rPr dirty="0" sz="2750" spc="-90">
                <a:latin typeface="Arial"/>
                <a:cs typeface="Arial"/>
              </a:rPr>
              <a:t> </a:t>
            </a:r>
            <a:r>
              <a:rPr dirty="0" sz="2750" spc="-105">
                <a:latin typeface="Arial"/>
                <a:cs typeface="Arial"/>
              </a:rPr>
              <a:t>you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don’t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125">
                <a:latin typeface="Arial"/>
                <a:cs typeface="Arial"/>
              </a:rPr>
              <a:t>need</a:t>
            </a:r>
            <a:r>
              <a:rPr dirty="0" sz="2750" spc="-25">
                <a:latin typeface="Arial"/>
                <a:cs typeface="Arial"/>
              </a:rPr>
              <a:t> </a:t>
            </a:r>
            <a:r>
              <a:rPr dirty="0" sz="2750" spc="-235">
                <a:latin typeface="Arial"/>
                <a:cs typeface="Arial"/>
              </a:rPr>
              <a:t>API</a:t>
            </a:r>
            <a:r>
              <a:rPr dirty="0" sz="2750" spc="-170">
                <a:latin typeface="Arial"/>
                <a:cs typeface="Arial"/>
              </a:rPr>
              <a:t> </a:t>
            </a:r>
            <a:r>
              <a:rPr dirty="0" sz="2750" spc="-195">
                <a:latin typeface="Arial"/>
                <a:cs typeface="Arial"/>
              </a:rPr>
              <a:t>access,</a:t>
            </a:r>
            <a:r>
              <a:rPr dirty="0" sz="2750" spc="-85">
                <a:latin typeface="Arial"/>
                <a:cs typeface="Arial"/>
              </a:rPr>
              <a:t> </a:t>
            </a:r>
            <a:r>
              <a:rPr dirty="0" sz="2750" spc="-125">
                <a:latin typeface="Arial"/>
                <a:cs typeface="Arial"/>
              </a:rPr>
              <a:t>skip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30">
                <a:latin typeface="Arial"/>
                <a:cs typeface="Arial"/>
              </a:rPr>
              <a:t>this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slide.</a:t>
            </a:r>
            <a:endParaRPr sz="2750">
              <a:latin typeface="Arial"/>
              <a:cs typeface="Arial"/>
            </a:endParaRPr>
          </a:p>
          <a:p>
            <a:pPr marL="241300" marR="449580" indent="-229235">
              <a:lnSpc>
                <a:spcPts val="3000"/>
              </a:lnSpc>
              <a:spcBef>
                <a:spcPts val="1105"/>
              </a:spcBef>
              <a:buChar char="•"/>
              <a:tabLst>
                <a:tab pos="241300" algn="l"/>
              </a:tabLst>
            </a:pPr>
            <a:r>
              <a:rPr dirty="0" sz="2750" spc="-114">
                <a:latin typeface="Arial"/>
                <a:cs typeface="Arial"/>
              </a:rPr>
              <a:t>CharmHealth </a:t>
            </a:r>
            <a:r>
              <a:rPr dirty="0" sz="2750" spc="-235">
                <a:latin typeface="Arial"/>
                <a:cs typeface="Arial"/>
              </a:rPr>
              <a:t>API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Documentation: </a:t>
            </a:r>
            <a:r>
              <a:rPr dirty="0" u="sng" sz="2750" spc="-4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https://www.charmhealth.com/resources/ehr-</a:t>
            </a:r>
            <a:r>
              <a:rPr dirty="0" u="sng" sz="2750" spc="-8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api-</a:t>
            </a:r>
            <a:r>
              <a:rPr dirty="0" u="sng" sz="2750" spc="-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program.html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7637526" y="855725"/>
            <a:ext cx="4561205" cy="355600"/>
            <a:chOff x="7637526" y="855725"/>
            <a:chExt cx="4561205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7643876" y="862075"/>
              <a:ext cx="4548505" cy="342900"/>
            </a:xfrm>
            <a:custGeom>
              <a:avLst/>
              <a:gdLst/>
              <a:ahLst/>
              <a:cxnLst/>
              <a:rect l="l" t="t" r="r" b="b"/>
              <a:pathLst>
                <a:path w="4548505" h="342900">
                  <a:moveTo>
                    <a:pt x="45481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4548124" y="342900"/>
                  </a:lnTo>
                  <a:lnTo>
                    <a:pt x="4548124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643876" y="862075"/>
              <a:ext cx="4548505" cy="342900"/>
            </a:xfrm>
            <a:custGeom>
              <a:avLst/>
              <a:gdLst/>
              <a:ahLst/>
              <a:cxnLst/>
              <a:rect l="l" t="t" r="r" b="b"/>
              <a:pathLst>
                <a:path w="4548505" h="342900">
                  <a:moveTo>
                    <a:pt x="45481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4548124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58750">
              <a:lnSpc>
                <a:spcPct val="100000"/>
              </a:lnSpc>
              <a:spcBef>
                <a:spcPts val="130"/>
              </a:spcBef>
            </a:pPr>
            <a:r>
              <a:rPr dirty="0" spc="-285"/>
              <a:t>Resources/Checklist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440690" indent="228600">
              <a:lnSpc>
                <a:spcPct val="113100"/>
              </a:lnSpc>
              <a:spcBef>
                <a:spcPts val="95"/>
              </a:spcBef>
              <a:buChar char="•"/>
              <a:tabLst>
                <a:tab pos="241300" algn="l"/>
              </a:tabLst>
            </a:pPr>
            <a:r>
              <a:rPr dirty="0" u="none" spc="-135">
                <a:solidFill>
                  <a:srgbClr val="000000"/>
                </a:solidFill>
              </a:rPr>
              <a:t>CharmHealth</a:t>
            </a:r>
            <a:r>
              <a:rPr dirty="0" u="none" spc="-130">
                <a:solidFill>
                  <a:srgbClr val="000000"/>
                </a:solidFill>
              </a:rPr>
              <a:t> </a:t>
            </a:r>
            <a:r>
              <a:rPr dirty="0" u="none" spc="-245">
                <a:solidFill>
                  <a:srgbClr val="000000"/>
                </a:solidFill>
              </a:rPr>
              <a:t>API</a:t>
            </a:r>
            <a:r>
              <a:rPr dirty="0" u="none" spc="-90">
                <a:solidFill>
                  <a:srgbClr val="000000"/>
                </a:solidFill>
              </a:rPr>
              <a:t> </a:t>
            </a:r>
            <a:r>
              <a:rPr dirty="0" u="none" spc="-10">
                <a:solidFill>
                  <a:srgbClr val="000000"/>
                </a:solidFill>
              </a:rPr>
              <a:t>Documentation: </a:t>
            </a:r>
            <a:r>
              <a:rPr dirty="0" spc="-70">
                <a:hlinkClick r:id="rId2"/>
              </a:rPr>
              <a:t>https://www.charmhealth.com/resources/ehr-</a:t>
            </a:r>
            <a:r>
              <a:rPr dirty="0" spc="-100">
                <a:hlinkClick r:id="rId2"/>
              </a:rPr>
              <a:t>api-</a:t>
            </a:r>
            <a:r>
              <a:rPr dirty="0" spc="-45">
                <a:hlinkClick r:id="rId2"/>
              </a:rPr>
              <a:t>program.html</a:t>
            </a:r>
          </a:p>
          <a:p>
            <a:pPr marL="241300" indent="-228600">
              <a:lnSpc>
                <a:spcPct val="100000"/>
              </a:lnSpc>
              <a:spcBef>
                <a:spcPts val="334"/>
              </a:spcBef>
              <a:buChar char="•"/>
              <a:tabLst>
                <a:tab pos="241300" algn="l"/>
              </a:tabLst>
            </a:pPr>
            <a:r>
              <a:rPr dirty="0" u="none" spc="-120">
                <a:solidFill>
                  <a:srgbClr val="000000"/>
                </a:solidFill>
              </a:rPr>
              <a:t>Questions/Comments:</a:t>
            </a:r>
            <a:r>
              <a:rPr dirty="0" u="none" spc="-130">
                <a:solidFill>
                  <a:srgbClr val="000000"/>
                </a:solidFill>
              </a:rPr>
              <a:t> </a:t>
            </a:r>
            <a:r>
              <a:rPr dirty="0" u="none" spc="-125">
                <a:solidFill>
                  <a:srgbClr val="000000"/>
                </a:solidFill>
              </a:rPr>
              <a:t>Contact</a:t>
            </a:r>
            <a:r>
              <a:rPr dirty="0" u="none" spc="-150">
                <a:solidFill>
                  <a:srgbClr val="000000"/>
                </a:solidFill>
              </a:rPr>
              <a:t> </a:t>
            </a:r>
            <a:r>
              <a:rPr dirty="0" u="none" spc="-195">
                <a:solidFill>
                  <a:srgbClr val="000000"/>
                </a:solidFill>
              </a:rPr>
              <a:t>us</a:t>
            </a:r>
            <a:r>
              <a:rPr dirty="0" u="none" spc="-70">
                <a:solidFill>
                  <a:srgbClr val="000000"/>
                </a:solidFill>
              </a:rPr>
              <a:t> </a:t>
            </a:r>
            <a:r>
              <a:rPr dirty="0" u="none" spc="-30">
                <a:solidFill>
                  <a:srgbClr val="000000"/>
                </a:solidFill>
              </a:rPr>
              <a:t>at</a:t>
            </a:r>
            <a:r>
              <a:rPr dirty="0" u="none" spc="-60">
                <a:solidFill>
                  <a:srgbClr val="000000"/>
                </a:solidFill>
              </a:rPr>
              <a:t> </a:t>
            </a:r>
            <a:r>
              <a:rPr dirty="0" spc="-160" b="1">
                <a:latin typeface="Arial"/>
                <a:cs typeface="Arial"/>
                <a:hlinkClick r:id="rId3"/>
              </a:rPr>
              <a:t>innovate@charmhealth.com</a:t>
            </a:r>
          </a:p>
          <a:p>
            <a:pPr marL="241300" indent="-228600">
              <a:lnSpc>
                <a:spcPct val="100000"/>
              </a:lnSpc>
              <a:spcBef>
                <a:spcPts val="409"/>
              </a:spcBef>
              <a:buChar char="•"/>
              <a:tabLst>
                <a:tab pos="241300" algn="l"/>
              </a:tabLst>
            </a:pPr>
            <a:r>
              <a:rPr dirty="0" u="none" spc="-150">
                <a:solidFill>
                  <a:srgbClr val="000000"/>
                </a:solidFill>
              </a:rPr>
              <a:t>Checklist</a:t>
            </a:r>
            <a:r>
              <a:rPr dirty="0" u="none" spc="-80">
                <a:solidFill>
                  <a:srgbClr val="000000"/>
                </a:solidFill>
              </a:rPr>
              <a:t> </a:t>
            </a:r>
            <a:r>
              <a:rPr dirty="0" u="none" spc="-185">
                <a:solidFill>
                  <a:srgbClr val="000000"/>
                </a:solidFill>
              </a:rPr>
              <a:t>(Please</a:t>
            </a:r>
            <a:r>
              <a:rPr dirty="0" u="none" spc="-130">
                <a:solidFill>
                  <a:srgbClr val="000000"/>
                </a:solidFill>
              </a:rPr>
              <a:t> </a:t>
            </a:r>
            <a:r>
              <a:rPr dirty="0" u="none" spc="-145">
                <a:solidFill>
                  <a:srgbClr val="000000"/>
                </a:solidFill>
              </a:rPr>
              <a:t>ensure</a:t>
            </a:r>
            <a:r>
              <a:rPr dirty="0" u="none" spc="-130">
                <a:solidFill>
                  <a:srgbClr val="000000"/>
                </a:solidFill>
              </a:rPr>
              <a:t> </a:t>
            </a:r>
            <a:r>
              <a:rPr dirty="0" u="none" spc="-100">
                <a:solidFill>
                  <a:srgbClr val="000000"/>
                </a:solidFill>
              </a:rPr>
              <a:t>you</a:t>
            </a:r>
            <a:r>
              <a:rPr dirty="0" u="none" spc="-130">
                <a:solidFill>
                  <a:srgbClr val="000000"/>
                </a:solidFill>
              </a:rPr>
              <a:t> </a:t>
            </a:r>
            <a:r>
              <a:rPr dirty="0" u="none" spc="-155">
                <a:solidFill>
                  <a:srgbClr val="000000"/>
                </a:solidFill>
              </a:rPr>
              <a:t>have</a:t>
            </a:r>
            <a:r>
              <a:rPr dirty="0" u="none" spc="-130">
                <a:solidFill>
                  <a:srgbClr val="000000"/>
                </a:solidFill>
              </a:rPr>
              <a:t> </a:t>
            </a:r>
            <a:r>
              <a:rPr dirty="0" u="none" spc="-95">
                <a:solidFill>
                  <a:srgbClr val="000000"/>
                </a:solidFill>
              </a:rPr>
              <a:t>provided</a:t>
            </a:r>
            <a:r>
              <a:rPr dirty="0" u="none" spc="-125">
                <a:solidFill>
                  <a:srgbClr val="000000"/>
                </a:solidFill>
              </a:rPr>
              <a:t> </a:t>
            </a:r>
            <a:r>
              <a:rPr dirty="0" u="none" spc="-105">
                <a:solidFill>
                  <a:srgbClr val="000000"/>
                </a:solidFill>
              </a:rPr>
              <a:t>these</a:t>
            </a:r>
            <a:r>
              <a:rPr dirty="0" u="none" spc="-130">
                <a:solidFill>
                  <a:srgbClr val="000000"/>
                </a:solidFill>
              </a:rPr>
              <a:t> </a:t>
            </a:r>
            <a:r>
              <a:rPr dirty="0" u="none" spc="-10">
                <a:solidFill>
                  <a:srgbClr val="000000"/>
                </a:solidFill>
              </a:rPr>
              <a:t>details):</a:t>
            </a:r>
          </a:p>
          <a:p>
            <a:pPr lvl="1" marL="698500" indent="-228600">
              <a:lnSpc>
                <a:spcPct val="100000"/>
              </a:lnSpc>
              <a:spcBef>
                <a:spcPts val="35"/>
              </a:spcBef>
              <a:buChar char="•"/>
              <a:tabLst>
                <a:tab pos="698500" algn="l"/>
              </a:tabLst>
            </a:pPr>
            <a:r>
              <a:rPr dirty="0" sz="2150" spc="-85">
                <a:latin typeface="Arial"/>
                <a:cs typeface="Arial"/>
              </a:rPr>
              <a:t>Problem</a:t>
            </a:r>
            <a:r>
              <a:rPr dirty="0" sz="2150" spc="-45">
                <a:latin typeface="Arial"/>
                <a:cs typeface="Arial"/>
              </a:rPr>
              <a:t> </a:t>
            </a:r>
            <a:r>
              <a:rPr dirty="0" sz="2150" spc="-10">
                <a:latin typeface="Arial"/>
                <a:cs typeface="Arial"/>
              </a:rPr>
              <a:t>Statement</a:t>
            </a:r>
            <a:endParaRPr sz="215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45"/>
              </a:spcBef>
              <a:buChar char="•"/>
              <a:tabLst>
                <a:tab pos="698500" algn="l"/>
              </a:tabLst>
            </a:pPr>
            <a:r>
              <a:rPr dirty="0" sz="2150" spc="-25">
                <a:latin typeface="Arial"/>
                <a:cs typeface="Arial"/>
              </a:rPr>
              <a:t>Market</a:t>
            </a:r>
            <a:r>
              <a:rPr dirty="0" sz="2150" spc="-100">
                <a:latin typeface="Arial"/>
                <a:cs typeface="Arial"/>
              </a:rPr>
              <a:t> </a:t>
            </a:r>
            <a:r>
              <a:rPr dirty="0" sz="2150" spc="-10">
                <a:latin typeface="Arial"/>
                <a:cs typeface="Arial"/>
              </a:rPr>
              <a:t>Opportunity</a:t>
            </a:r>
            <a:endParaRPr sz="2150">
              <a:latin typeface="Arial"/>
              <a:cs typeface="Arial"/>
            </a:endParaRPr>
          </a:p>
          <a:p>
            <a:pPr lvl="1" marL="698500" indent="-228600">
              <a:lnSpc>
                <a:spcPts val="2565"/>
              </a:lnSpc>
              <a:spcBef>
                <a:spcPts val="50"/>
              </a:spcBef>
              <a:buChar char="•"/>
              <a:tabLst>
                <a:tab pos="698500" algn="l"/>
              </a:tabLst>
            </a:pPr>
            <a:r>
              <a:rPr dirty="0" sz="2150" spc="-110">
                <a:latin typeface="Arial"/>
                <a:cs typeface="Arial"/>
              </a:rPr>
              <a:t>Proposed</a:t>
            </a:r>
            <a:r>
              <a:rPr dirty="0" sz="2150" spc="-95">
                <a:latin typeface="Arial"/>
                <a:cs typeface="Arial"/>
              </a:rPr>
              <a:t> </a:t>
            </a:r>
            <a:r>
              <a:rPr dirty="0" sz="2150" spc="-10">
                <a:latin typeface="Arial"/>
                <a:cs typeface="Arial"/>
              </a:rPr>
              <a:t>Solution</a:t>
            </a:r>
            <a:endParaRPr sz="2150">
              <a:latin typeface="Arial"/>
              <a:cs typeface="Arial"/>
            </a:endParaRPr>
          </a:p>
          <a:p>
            <a:pPr lvl="1" marL="698500" indent="-228600">
              <a:lnSpc>
                <a:spcPts val="2565"/>
              </a:lnSpc>
              <a:buChar char="•"/>
              <a:tabLst>
                <a:tab pos="698500" algn="l"/>
              </a:tabLst>
            </a:pPr>
            <a:r>
              <a:rPr dirty="0" sz="2150" spc="-50">
                <a:latin typeface="Arial"/>
                <a:cs typeface="Arial"/>
              </a:rPr>
              <a:t>Competitive</a:t>
            </a:r>
            <a:r>
              <a:rPr dirty="0" sz="2150" spc="-95">
                <a:latin typeface="Arial"/>
                <a:cs typeface="Arial"/>
              </a:rPr>
              <a:t> </a:t>
            </a:r>
            <a:r>
              <a:rPr dirty="0" sz="2150" spc="-10">
                <a:latin typeface="Arial"/>
                <a:cs typeface="Arial"/>
              </a:rPr>
              <a:t>Information</a:t>
            </a:r>
            <a:endParaRPr sz="215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45"/>
              </a:spcBef>
              <a:buChar char="•"/>
              <a:tabLst>
                <a:tab pos="698500" algn="l"/>
              </a:tabLst>
            </a:pPr>
            <a:r>
              <a:rPr dirty="0" sz="2150" spc="-100">
                <a:latin typeface="Arial"/>
                <a:cs typeface="Arial"/>
              </a:rPr>
              <a:t>Financial</a:t>
            </a:r>
            <a:r>
              <a:rPr dirty="0" sz="2150" spc="-70">
                <a:latin typeface="Arial"/>
                <a:cs typeface="Arial"/>
              </a:rPr>
              <a:t> </a:t>
            </a:r>
            <a:r>
              <a:rPr dirty="0" sz="2150" spc="-10">
                <a:latin typeface="Arial"/>
                <a:cs typeface="Arial"/>
              </a:rPr>
              <a:t>Projections</a:t>
            </a:r>
            <a:endParaRPr sz="215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50"/>
              </a:spcBef>
              <a:buChar char="•"/>
              <a:tabLst>
                <a:tab pos="698500" algn="l"/>
              </a:tabLst>
            </a:pPr>
            <a:r>
              <a:rPr dirty="0" sz="2150" spc="-190">
                <a:latin typeface="Arial"/>
                <a:cs typeface="Arial"/>
              </a:rPr>
              <a:t>API</a:t>
            </a:r>
            <a:r>
              <a:rPr dirty="0" sz="2150" spc="-75">
                <a:latin typeface="Arial"/>
                <a:cs typeface="Arial"/>
              </a:rPr>
              <a:t> </a:t>
            </a:r>
            <a:r>
              <a:rPr dirty="0" sz="2150" spc="-10">
                <a:latin typeface="Arial"/>
                <a:cs typeface="Arial"/>
              </a:rPr>
              <a:t>Requirements</a:t>
            </a:r>
            <a:endParaRPr sz="21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350"/>
              </a:spcBef>
              <a:buChar char="•"/>
              <a:tabLst>
                <a:tab pos="241300" algn="l"/>
              </a:tabLst>
            </a:pPr>
            <a:r>
              <a:rPr dirty="0" u="none" spc="-160">
                <a:solidFill>
                  <a:srgbClr val="000000"/>
                </a:solidFill>
              </a:rPr>
              <a:t>Challenge</a:t>
            </a:r>
            <a:r>
              <a:rPr dirty="0" u="none" spc="-125">
                <a:solidFill>
                  <a:srgbClr val="000000"/>
                </a:solidFill>
              </a:rPr>
              <a:t> </a:t>
            </a:r>
            <a:r>
              <a:rPr dirty="0" u="none" spc="-120">
                <a:solidFill>
                  <a:srgbClr val="000000"/>
                </a:solidFill>
              </a:rPr>
              <a:t>Details:</a:t>
            </a:r>
            <a:r>
              <a:rPr dirty="0" u="none" spc="-35">
                <a:solidFill>
                  <a:srgbClr val="000000"/>
                </a:solidFill>
              </a:rPr>
              <a:t> </a:t>
            </a:r>
            <a:r>
              <a:rPr dirty="0" spc="-45">
                <a:hlinkClick r:id="rId4"/>
              </a:rPr>
              <a:t>https://charmhealthchallenge.com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5618226" y="855725"/>
            <a:ext cx="6580505" cy="355600"/>
            <a:chOff x="5618226" y="855725"/>
            <a:chExt cx="6580505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5624576" y="862075"/>
              <a:ext cx="6567805" cy="342900"/>
            </a:xfrm>
            <a:custGeom>
              <a:avLst/>
              <a:gdLst/>
              <a:ahLst/>
              <a:cxnLst/>
              <a:rect l="l" t="t" r="r" b="b"/>
              <a:pathLst>
                <a:path w="6567805" h="342900">
                  <a:moveTo>
                    <a:pt x="65674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6567424" y="342900"/>
                  </a:lnTo>
                  <a:lnTo>
                    <a:pt x="6567424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624576" y="862075"/>
              <a:ext cx="6567805" cy="342900"/>
            </a:xfrm>
            <a:custGeom>
              <a:avLst/>
              <a:gdLst/>
              <a:ahLst/>
              <a:cxnLst/>
              <a:rect l="l" t="t" r="r" b="b"/>
              <a:pathLst>
                <a:path w="6567805" h="342900">
                  <a:moveTo>
                    <a:pt x="65674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6567424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18110">
              <a:lnSpc>
                <a:spcPct val="100000"/>
              </a:lnSpc>
              <a:spcBef>
                <a:spcPts val="130"/>
              </a:spcBef>
            </a:pPr>
            <a:r>
              <a:rPr dirty="0" spc="-360"/>
              <a:t>Table</a:t>
            </a:r>
            <a:r>
              <a:rPr dirty="0" spc="-270"/>
              <a:t> </a:t>
            </a:r>
            <a:r>
              <a:rPr dirty="0"/>
              <a:t>of</a:t>
            </a:r>
            <a:r>
              <a:rPr dirty="0" spc="-245"/>
              <a:t> </a:t>
            </a:r>
            <a:r>
              <a:rPr dirty="0" spc="-204"/>
              <a:t>Contents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37105"/>
            <a:ext cx="4326890" cy="4177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41300" indent="-228600">
              <a:lnSpc>
                <a:spcPts val="3235"/>
              </a:lnSpc>
              <a:spcBef>
                <a:spcPts val="105"/>
              </a:spcBef>
              <a:buChar char="•"/>
              <a:tabLst>
                <a:tab pos="241300" algn="l"/>
              </a:tabLst>
            </a:pPr>
            <a:r>
              <a:rPr dirty="0" sz="2700" spc="-10">
                <a:latin typeface="Arial"/>
                <a:cs typeface="Arial"/>
              </a:rPr>
              <a:t>Introduction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ts val="3235"/>
              </a:lnSpc>
              <a:buChar char="•"/>
              <a:tabLst>
                <a:tab pos="241300" algn="l"/>
              </a:tabLst>
            </a:pPr>
            <a:r>
              <a:rPr dirty="0" sz="2700" spc="-10">
                <a:latin typeface="Arial"/>
                <a:cs typeface="Arial"/>
              </a:rPr>
              <a:t>Problem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ts val="3235"/>
              </a:lnSpc>
              <a:spcBef>
                <a:spcPts val="65"/>
              </a:spcBef>
              <a:buChar char="•"/>
              <a:tabLst>
                <a:tab pos="241300" algn="l"/>
              </a:tabLst>
            </a:pPr>
            <a:r>
              <a:rPr dirty="0" sz="2700" spc="-75">
                <a:latin typeface="Arial"/>
                <a:cs typeface="Arial"/>
              </a:rPr>
              <a:t>Market</a:t>
            </a:r>
            <a:r>
              <a:rPr dirty="0" sz="2700" spc="-135">
                <a:latin typeface="Arial"/>
                <a:cs typeface="Arial"/>
              </a:rPr>
              <a:t> </a:t>
            </a:r>
            <a:r>
              <a:rPr dirty="0" sz="2700" spc="-10">
                <a:latin typeface="Arial"/>
                <a:cs typeface="Arial"/>
              </a:rPr>
              <a:t>Opportunity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ts val="3235"/>
              </a:lnSpc>
              <a:buChar char="•"/>
              <a:tabLst>
                <a:tab pos="241300" algn="l"/>
              </a:tabLst>
            </a:pPr>
            <a:r>
              <a:rPr dirty="0" sz="2700" spc="-10">
                <a:latin typeface="Arial"/>
                <a:cs typeface="Arial"/>
              </a:rPr>
              <a:t>Solution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Char char="•"/>
              <a:tabLst>
                <a:tab pos="241300" algn="l"/>
              </a:tabLst>
            </a:pPr>
            <a:r>
              <a:rPr dirty="0" sz="2700" spc="-125">
                <a:latin typeface="Arial"/>
                <a:cs typeface="Arial"/>
              </a:rPr>
              <a:t>Traction</a:t>
            </a:r>
            <a:r>
              <a:rPr dirty="0" sz="2700" spc="-12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&amp;</a:t>
            </a:r>
            <a:r>
              <a:rPr dirty="0" sz="2700" spc="-180">
                <a:latin typeface="Arial"/>
                <a:cs typeface="Arial"/>
              </a:rPr>
              <a:t> </a:t>
            </a:r>
            <a:r>
              <a:rPr dirty="0" sz="2700" spc="-10">
                <a:latin typeface="Arial"/>
                <a:cs typeface="Arial"/>
              </a:rPr>
              <a:t>Milestones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ts val="3235"/>
              </a:lnSpc>
              <a:spcBef>
                <a:spcPts val="65"/>
              </a:spcBef>
              <a:buChar char="•"/>
              <a:tabLst>
                <a:tab pos="241300" algn="l"/>
              </a:tabLst>
            </a:pPr>
            <a:r>
              <a:rPr dirty="0" sz="2700" spc="-85">
                <a:latin typeface="Arial"/>
                <a:cs typeface="Arial"/>
              </a:rPr>
              <a:t>About</a:t>
            </a:r>
            <a:r>
              <a:rPr dirty="0" sz="2700" spc="-120">
                <a:latin typeface="Arial"/>
                <a:cs typeface="Arial"/>
              </a:rPr>
              <a:t> </a:t>
            </a:r>
            <a:r>
              <a:rPr dirty="0" sz="2700" spc="-45">
                <a:latin typeface="Arial"/>
                <a:cs typeface="Arial"/>
              </a:rPr>
              <a:t>the</a:t>
            </a:r>
            <a:r>
              <a:rPr dirty="0" sz="2700" spc="-114">
                <a:latin typeface="Arial"/>
                <a:cs typeface="Arial"/>
              </a:rPr>
              <a:t> </a:t>
            </a:r>
            <a:r>
              <a:rPr dirty="0" sz="2700" spc="-300">
                <a:latin typeface="Arial"/>
                <a:cs typeface="Arial"/>
              </a:rPr>
              <a:t>Team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ts val="3235"/>
              </a:lnSpc>
              <a:buChar char="•"/>
              <a:tabLst>
                <a:tab pos="241300" algn="l"/>
              </a:tabLst>
            </a:pPr>
            <a:r>
              <a:rPr dirty="0" sz="2700" spc="-155">
                <a:latin typeface="Arial"/>
                <a:cs typeface="Arial"/>
              </a:rPr>
              <a:t>Funding</a:t>
            </a:r>
            <a:r>
              <a:rPr dirty="0" sz="2700" spc="-120">
                <a:latin typeface="Arial"/>
                <a:cs typeface="Arial"/>
              </a:rPr>
              <a:t> </a:t>
            </a:r>
            <a:r>
              <a:rPr dirty="0" sz="2700" spc="-10">
                <a:latin typeface="Arial"/>
                <a:cs typeface="Arial"/>
              </a:rPr>
              <a:t>Projections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ts val="3235"/>
              </a:lnSpc>
              <a:spcBef>
                <a:spcPts val="65"/>
              </a:spcBef>
              <a:buChar char="•"/>
              <a:tabLst>
                <a:tab pos="241300" algn="l"/>
              </a:tabLst>
            </a:pPr>
            <a:r>
              <a:rPr dirty="0" sz="2700" spc="-10">
                <a:latin typeface="Arial"/>
                <a:cs typeface="Arial"/>
              </a:rPr>
              <a:t>Appendix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ts val="3235"/>
              </a:lnSpc>
              <a:buChar char="•"/>
              <a:tabLst>
                <a:tab pos="241300" algn="l"/>
              </a:tabLst>
            </a:pPr>
            <a:r>
              <a:rPr dirty="0" sz="2700" spc="-190">
                <a:latin typeface="Arial"/>
                <a:cs typeface="Arial"/>
              </a:rPr>
              <a:t>Technical</a:t>
            </a:r>
            <a:r>
              <a:rPr dirty="0" sz="2700" spc="-55">
                <a:latin typeface="Arial"/>
                <a:cs typeface="Arial"/>
              </a:rPr>
              <a:t> </a:t>
            </a:r>
            <a:r>
              <a:rPr dirty="0" sz="2700" spc="-60">
                <a:latin typeface="Arial"/>
                <a:cs typeface="Arial"/>
              </a:rPr>
              <a:t>Viability-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 spc="-245">
                <a:latin typeface="Arial"/>
                <a:cs typeface="Arial"/>
              </a:rPr>
              <a:t>API</a:t>
            </a:r>
            <a:r>
              <a:rPr dirty="0" sz="2700" spc="-114">
                <a:latin typeface="Arial"/>
                <a:cs typeface="Arial"/>
              </a:rPr>
              <a:t> </a:t>
            </a:r>
            <a:r>
              <a:rPr dirty="0" sz="2700" spc="-150">
                <a:latin typeface="Arial"/>
                <a:cs typeface="Arial"/>
              </a:rPr>
              <a:t>Needs</a:t>
            </a:r>
            <a:endParaRPr sz="2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5"/>
              </a:spcBef>
              <a:buChar char="•"/>
              <a:tabLst>
                <a:tab pos="241300" algn="l"/>
              </a:tabLst>
            </a:pPr>
            <a:r>
              <a:rPr dirty="0" sz="2700" spc="-105">
                <a:latin typeface="Arial"/>
                <a:cs typeface="Arial"/>
              </a:rPr>
              <a:t>Resources/Checklist</a:t>
            </a:r>
            <a:endParaRPr sz="27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5094351" y="855725"/>
            <a:ext cx="7104380" cy="355600"/>
            <a:chOff x="5094351" y="855725"/>
            <a:chExt cx="7104380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5100701" y="862075"/>
              <a:ext cx="7091680" cy="342900"/>
            </a:xfrm>
            <a:custGeom>
              <a:avLst/>
              <a:gdLst/>
              <a:ahLst/>
              <a:cxnLst/>
              <a:rect l="l" t="t" r="r" b="b"/>
              <a:pathLst>
                <a:path w="7091680" h="342900">
                  <a:moveTo>
                    <a:pt x="7091299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7091299" y="342900"/>
                  </a:lnTo>
                  <a:lnTo>
                    <a:pt x="7091299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100701" y="862075"/>
              <a:ext cx="7091680" cy="342900"/>
            </a:xfrm>
            <a:custGeom>
              <a:avLst/>
              <a:gdLst/>
              <a:ahLst/>
              <a:cxnLst/>
              <a:rect l="l" t="t" r="r" b="b"/>
              <a:pathLst>
                <a:path w="7091680" h="342900">
                  <a:moveTo>
                    <a:pt x="7091299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7091299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90"/>
              <a:t>Introduction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94255"/>
            <a:ext cx="9302750" cy="84010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241300" marR="5080" indent="-229235">
              <a:lnSpc>
                <a:spcPts val="3080"/>
              </a:lnSpc>
              <a:spcBef>
                <a:spcPts val="415"/>
              </a:spcBef>
              <a:buChar char="•"/>
              <a:tabLst>
                <a:tab pos="241300" algn="l"/>
              </a:tabLst>
            </a:pPr>
            <a:r>
              <a:rPr dirty="0" sz="2750" spc="-114">
                <a:latin typeface="Arial"/>
                <a:cs typeface="Arial"/>
              </a:rPr>
              <a:t>Provide</a:t>
            </a:r>
            <a:r>
              <a:rPr dirty="0" sz="2750" spc="-125">
                <a:latin typeface="Arial"/>
                <a:cs typeface="Arial"/>
              </a:rPr>
              <a:t> </a:t>
            </a:r>
            <a:r>
              <a:rPr dirty="0" sz="2750" spc="-204">
                <a:latin typeface="Arial"/>
                <a:cs typeface="Arial"/>
              </a:rPr>
              <a:t>a</a:t>
            </a:r>
            <a:r>
              <a:rPr dirty="0" sz="2750" spc="-7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brief</a:t>
            </a:r>
            <a:r>
              <a:rPr dirty="0" sz="2750" spc="-160">
                <a:latin typeface="Arial"/>
                <a:cs typeface="Arial"/>
              </a:rPr>
              <a:t> </a:t>
            </a:r>
            <a:r>
              <a:rPr dirty="0" sz="2750" spc="-75">
                <a:latin typeface="Arial"/>
                <a:cs typeface="Arial"/>
              </a:rPr>
              <a:t>overview</a:t>
            </a:r>
            <a:r>
              <a:rPr dirty="0" sz="2750" spc="-13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of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30">
                <a:latin typeface="Arial"/>
                <a:cs typeface="Arial"/>
              </a:rPr>
              <a:t> </a:t>
            </a:r>
            <a:r>
              <a:rPr dirty="0" sz="2750" spc="-140">
                <a:latin typeface="Arial"/>
                <a:cs typeface="Arial"/>
              </a:rPr>
              <a:t>company,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70">
                <a:latin typeface="Arial"/>
                <a:cs typeface="Arial"/>
              </a:rPr>
              <a:t>including</a:t>
            </a:r>
            <a:r>
              <a:rPr dirty="0" sz="2750" spc="-12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30">
                <a:latin typeface="Arial"/>
                <a:cs typeface="Arial"/>
              </a:rPr>
              <a:t> </a:t>
            </a:r>
            <a:r>
              <a:rPr dirty="0" sz="2750" spc="-25">
                <a:latin typeface="Arial"/>
                <a:cs typeface="Arial"/>
              </a:rPr>
              <a:t>Mission </a:t>
            </a:r>
            <a:r>
              <a:rPr dirty="0" sz="2750" spc="-90">
                <a:latin typeface="Arial"/>
                <a:cs typeface="Arial"/>
              </a:rPr>
              <a:t>Statement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120">
                <a:latin typeface="Arial"/>
                <a:cs typeface="Arial"/>
              </a:rPr>
              <a:t>and</a:t>
            </a:r>
            <a:r>
              <a:rPr dirty="0" sz="2750" spc="-30">
                <a:latin typeface="Arial"/>
                <a:cs typeface="Arial"/>
              </a:rPr>
              <a:t> </a:t>
            </a:r>
            <a:r>
              <a:rPr dirty="0" sz="2750" spc="-120">
                <a:latin typeface="Arial"/>
                <a:cs typeface="Arial"/>
              </a:rPr>
              <a:t>Vision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for</a:t>
            </a:r>
            <a:r>
              <a:rPr dirty="0" sz="2750" spc="-14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Future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3818001" y="855725"/>
            <a:ext cx="8380730" cy="355600"/>
            <a:chOff x="3818001" y="855725"/>
            <a:chExt cx="8380730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3824351" y="862075"/>
              <a:ext cx="8368030" cy="342900"/>
            </a:xfrm>
            <a:custGeom>
              <a:avLst/>
              <a:gdLst/>
              <a:ahLst/>
              <a:cxnLst/>
              <a:rect l="l" t="t" r="r" b="b"/>
              <a:pathLst>
                <a:path w="8368030" h="342900">
                  <a:moveTo>
                    <a:pt x="8367649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67649" y="342900"/>
                  </a:lnTo>
                  <a:lnTo>
                    <a:pt x="8367649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824351" y="862075"/>
              <a:ext cx="8368030" cy="342900"/>
            </a:xfrm>
            <a:custGeom>
              <a:avLst/>
              <a:gdLst/>
              <a:ahLst/>
              <a:cxnLst/>
              <a:rect l="l" t="t" r="r" b="b"/>
              <a:pathLst>
                <a:path w="8368030" h="342900">
                  <a:moveTo>
                    <a:pt x="8367649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67649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609282"/>
            <a:ext cx="1910080" cy="70104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220"/>
              <a:t>Problem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94255"/>
            <a:ext cx="10111740" cy="84010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241300" marR="5080" indent="-229235">
              <a:lnSpc>
                <a:spcPts val="3080"/>
              </a:lnSpc>
              <a:spcBef>
                <a:spcPts val="415"/>
              </a:spcBef>
              <a:buChar char="•"/>
              <a:tabLst>
                <a:tab pos="241300" algn="l"/>
              </a:tabLst>
            </a:pPr>
            <a:r>
              <a:rPr dirty="0" sz="2750" spc="-140">
                <a:latin typeface="Arial"/>
                <a:cs typeface="Arial"/>
              </a:rPr>
              <a:t>Describe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 spc="-35">
                <a:latin typeface="Arial"/>
                <a:cs typeface="Arial"/>
              </a:rPr>
              <a:t>current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 spc="-90">
                <a:latin typeface="Arial"/>
                <a:cs typeface="Arial"/>
              </a:rPr>
              <a:t>healthcare </a:t>
            </a:r>
            <a:r>
              <a:rPr dirty="0" sz="2750" spc="-65">
                <a:latin typeface="Arial"/>
                <a:cs typeface="Arial"/>
              </a:rPr>
              <a:t>issue/problem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120">
                <a:latin typeface="Arial"/>
                <a:cs typeface="Arial"/>
              </a:rPr>
              <a:t>and</a:t>
            </a:r>
            <a:r>
              <a:rPr dirty="0" sz="2750" spc="-20">
                <a:latin typeface="Arial"/>
                <a:cs typeface="Arial"/>
              </a:rPr>
              <a:t> </a:t>
            </a:r>
            <a:r>
              <a:rPr dirty="0" sz="2750" spc="-80">
                <a:latin typeface="Arial"/>
                <a:cs typeface="Arial"/>
              </a:rPr>
              <a:t>provide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 spc="-40">
                <a:latin typeface="Arial"/>
                <a:cs typeface="Arial"/>
              </a:rPr>
              <a:t>statistics </a:t>
            </a:r>
            <a:r>
              <a:rPr dirty="0" sz="2750" spc="-110">
                <a:latin typeface="Arial"/>
                <a:cs typeface="Arial"/>
              </a:rPr>
              <a:t>and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90">
                <a:latin typeface="Arial"/>
                <a:cs typeface="Arial"/>
              </a:rPr>
              <a:t>data</a:t>
            </a:r>
            <a:r>
              <a:rPr dirty="0" sz="2750" spc="-13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that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45">
                <a:latin typeface="Arial"/>
                <a:cs typeface="Arial"/>
              </a:rPr>
              <a:t>support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55">
                <a:latin typeface="Arial"/>
                <a:cs typeface="Arial"/>
              </a:rPr>
              <a:t>problem</a:t>
            </a:r>
            <a:r>
              <a:rPr dirty="0" sz="2750" spc="-12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statement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2913126" y="855725"/>
            <a:ext cx="9285605" cy="355600"/>
            <a:chOff x="2913126" y="855725"/>
            <a:chExt cx="9285605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2919476" y="862075"/>
              <a:ext cx="9272905" cy="342900"/>
            </a:xfrm>
            <a:custGeom>
              <a:avLst/>
              <a:gdLst/>
              <a:ahLst/>
              <a:cxnLst/>
              <a:rect l="l" t="t" r="r" b="b"/>
              <a:pathLst>
                <a:path w="9272905" h="342900">
                  <a:moveTo>
                    <a:pt x="92725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9272524" y="342900"/>
                  </a:lnTo>
                  <a:lnTo>
                    <a:pt x="9272524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919476" y="862075"/>
              <a:ext cx="9272905" cy="342900"/>
            </a:xfrm>
            <a:custGeom>
              <a:avLst/>
              <a:gdLst/>
              <a:ahLst/>
              <a:cxnLst/>
              <a:rect l="l" t="t" r="r" b="b"/>
              <a:pathLst>
                <a:path w="9272905" h="342900">
                  <a:moveTo>
                    <a:pt x="92725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9272524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3825">
              <a:lnSpc>
                <a:spcPct val="100000"/>
              </a:lnSpc>
              <a:spcBef>
                <a:spcPts val="130"/>
              </a:spcBef>
            </a:pPr>
            <a:r>
              <a:rPr dirty="0" spc="-140"/>
              <a:t>Market</a:t>
            </a:r>
            <a:r>
              <a:rPr dirty="0" spc="-190"/>
              <a:t> </a:t>
            </a:r>
            <a:r>
              <a:rPr dirty="0" spc="-100"/>
              <a:t>Opportunity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02288"/>
            <a:ext cx="10207625" cy="1437640"/>
          </a:xfrm>
          <a:prstGeom prst="rect">
            <a:avLst/>
          </a:prstGeom>
        </p:spPr>
        <p:txBody>
          <a:bodyPr wrap="square" lIns="0" tIns="10858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55"/>
              </a:spcBef>
              <a:buChar char="•"/>
              <a:tabLst>
                <a:tab pos="241300" algn="l"/>
              </a:tabLst>
            </a:pPr>
            <a:r>
              <a:rPr dirty="0" sz="2750" spc="-70">
                <a:latin typeface="Arial"/>
                <a:cs typeface="Arial"/>
              </a:rPr>
              <a:t>What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125">
                <a:latin typeface="Arial"/>
                <a:cs typeface="Arial"/>
              </a:rPr>
              <a:t>is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35">
                <a:latin typeface="Arial"/>
                <a:cs typeface="Arial"/>
              </a:rPr>
              <a:t>current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70">
                <a:latin typeface="Arial"/>
                <a:cs typeface="Arial"/>
              </a:rPr>
              <a:t>market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200">
                <a:latin typeface="Arial"/>
                <a:cs typeface="Arial"/>
              </a:rPr>
              <a:t>size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130">
                <a:latin typeface="Arial"/>
                <a:cs typeface="Arial"/>
              </a:rPr>
              <a:t>and</a:t>
            </a:r>
            <a:r>
              <a:rPr dirty="0" sz="2750" spc="-125">
                <a:latin typeface="Arial"/>
                <a:cs typeface="Arial"/>
              </a:rPr>
              <a:t> </a:t>
            </a:r>
            <a:r>
              <a:rPr dirty="0" sz="2750" spc="-50">
                <a:latin typeface="Arial"/>
                <a:cs typeface="Arial"/>
              </a:rPr>
              <a:t>projected</a:t>
            </a:r>
            <a:r>
              <a:rPr dirty="0" sz="2750" spc="-125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growth?</a:t>
            </a:r>
            <a:endParaRPr sz="2750">
              <a:latin typeface="Arial"/>
              <a:cs typeface="Arial"/>
            </a:endParaRPr>
          </a:p>
          <a:p>
            <a:pPr marL="240029" marR="5080" indent="-227965">
              <a:lnSpc>
                <a:spcPts val="3000"/>
              </a:lnSpc>
              <a:spcBef>
                <a:spcPts val="1105"/>
              </a:spcBef>
              <a:buChar char="•"/>
              <a:tabLst>
                <a:tab pos="241300" algn="l"/>
              </a:tabLst>
            </a:pPr>
            <a:r>
              <a:rPr dirty="0" sz="2750" spc="-25">
                <a:latin typeface="Arial"/>
                <a:cs typeface="Arial"/>
              </a:rPr>
              <a:t>Identify</a:t>
            </a:r>
            <a:r>
              <a:rPr dirty="0" sz="2750" spc="-7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50">
                <a:latin typeface="Arial"/>
                <a:cs typeface="Arial"/>
              </a:rPr>
              <a:t>target</a:t>
            </a:r>
            <a:r>
              <a:rPr dirty="0" sz="2750" spc="-114">
                <a:latin typeface="Arial"/>
                <a:cs typeface="Arial"/>
              </a:rPr>
              <a:t> audience </a:t>
            </a:r>
            <a:r>
              <a:rPr dirty="0" sz="2750" spc="-110">
                <a:latin typeface="Arial"/>
                <a:cs typeface="Arial"/>
              </a:rPr>
              <a:t>and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105">
                <a:latin typeface="Arial"/>
                <a:cs typeface="Arial"/>
              </a:rPr>
              <a:t>demographic,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245">
                <a:latin typeface="Arial"/>
                <a:cs typeface="Arial"/>
              </a:rPr>
              <a:t>as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35">
                <a:latin typeface="Arial"/>
                <a:cs typeface="Arial"/>
              </a:rPr>
              <a:t>well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245">
                <a:latin typeface="Arial"/>
                <a:cs typeface="Arial"/>
              </a:rPr>
              <a:t>as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90">
                <a:latin typeface="Arial"/>
                <a:cs typeface="Arial"/>
              </a:rPr>
              <a:t>addressable </a:t>
            </a:r>
            <a:r>
              <a:rPr dirty="0" sz="2750" spc="-90">
                <a:latin typeface="Arial"/>
                <a:cs typeface="Arial"/>
              </a:rPr>
              <a:t>	</a:t>
            </a:r>
            <a:r>
              <a:rPr dirty="0" sz="2750" spc="-70">
                <a:latin typeface="Arial"/>
                <a:cs typeface="Arial"/>
              </a:rPr>
              <a:t>market</a:t>
            </a:r>
            <a:r>
              <a:rPr dirty="0" sz="2750" spc="-90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segments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5694426" y="855725"/>
            <a:ext cx="6504305" cy="355600"/>
            <a:chOff x="5694426" y="855725"/>
            <a:chExt cx="6504305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5700776" y="862075"/>
              <a:ext cx="6491605" cy="342900"/>
            </a:xfrm>
            <a:custGeom>
              <a:avLst/>
              <a:gdLst/>
              <a:ahLst/>
              <a:cxnLst/>
              <a:rect l="l" t="t" r="r" b="b"/>
              <a:pathLst>
                <a:path w="6491605" h="342900">
                  <a:moveTo>
                    <a:pt x="64912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6491224" y="342900"/>
                  </a:lnTo>
                  <a:lnTo>
                    <a:pt x="6491224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700776" y="862075"/>
              <a:ext cx="6491605" cy="342900"/>
            </a:xfrm>
            <a:custGeom>
              <a:avLst/>
              <a:gdLst/>
              <a:ahLst/>
              <a:cxnLst/>
              <a:rect l="l" t="t" r="r" b="b"/>
              <a:pathLst>
                <a:path w="6491605" h="342900">
                  <a:moveTo>
                    <a:pt x="64912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6491224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08585">
              <a:lnSpc>
                <a:spcPct val="100000"/>
              </a:lnSpc>
              <a:spcBef>
                <a:spcPts val="130"/>
              </a:spcBef>
            </a:pPr>
            <a:r>
              <a:rPr dirty="0" spc="-165"/>
              <a:t>Solution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94255"/>
            <a:ext cx="9940925" cy="2242820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241300" marR="396875" indent="-229235">
              <a:lnSpc>
                <a:spcPts val="3080"/>
              </a:lnSpc>
              <a:spcBef>
                <a:spcPts val="415"/>
              </a:spcBef>
              <a:buChar char="•"/>
              <a:tabLst>
                <a:tab pos="241300" algn="l"/>
              </a:tabLst>
            </a:pPr>
            <a:r>
              <a:rPr dirty="0" sz="2750" spc="-65">
                <a:latin typeface="Arial"/>
                <a:cs typeface="Arial"/>
              </a:rPr>
              <a:t>Introduce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40">
                <a:latin typeface="Arial"/>
                <a:cs typeface="Arial"/>
              </a:rPr>
              <a:t>your</a:t>
            </a:r>
            <a:r>
              <a:rPr dirty="0" sz="2750" spc="-60">
                <a:latin typeface="Arial"/>
                <a:cs typeface="Arial"/>
              </a:rPr>
              <a:t> product/service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110">
                <a:latin typeface="Arial"/>
                <a:cs typeface="Arial"/>
              </a:rPr>
              <a:t>and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100">
                <a:latin typeface="Arial"/>
                <a:cs typeface="Arial"/>
              </a:rPr>
              <a:t>explain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60">
                <a:latin typeface="Arial"/>
                <a:cs typeface="Arial"/>
              </a:rPr>
              <a:t>how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110">
                <a:latin typeface="Arial"/>
                <a:cs typeface="Arial"/>
              </a:rPr>
              <a:t>it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170">
                <a:latin typeface="Arial"/>
                <a:cs typeface="Arial"/>
              </a:rPr>
              <a:t>addresses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25">
                <a:latin typeface="Arial"/>
                <a:cs typeface="Arial"/>
              </a:rPr>
              <a:t>the </a:t>
            </a:r>
            <a:r>
              <a:rPr dirty="0" sz="2750" spc="-10">
                <a:latin typeface="Arial"/>
                <a:cs typeface="Arial"/>
              </a:rPr>
              <a:t>problem</a:t>
            </a:r>
            <a:endParaRPr sz="2750">
              <a:latin typeface="Arial"/>
              <a:cs typeface="Arial"/>
            </a:endParaRPr>
          </a:p>
          <a:p>
            <a:pPr marL="241300" marR="5080" indent="-229235">
              <a:lnSpc>
                <a:spcPts val="3080"/>
              </a:lnSpc>
              <a:spcBef>
                <a:spcPts val="900"/>
              </a:spcBef>
              <a:buChar char="•"/>
              <a:tabLst>
                <a:tab pos="241300" algn="l"/>
              </a:tabLst>
            </a:pPr>
            <a:r>
              <a:rPr dirty="0" sz="2750" spc="-114">
                <a:latin typeface="Arial"/>
                <a:cs typeface="Arial"/>
              </a:rPr>
              <a:t>Provide </a:t>
            </a:r>
            <a:r>
              <a:rPr dirty="0" sz="2750" spc="-135">
                <a:latin typeface="Arial"/>
                <a:cs typeface="Arial"/>
              </a:rPr>
              <a:t>an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65">
                <a:latin typeface="Arial"/>
                <a:cs typeface="Arial"/>
              </a:rPr>
              <a:t>overview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of</a:t>
            </a:r>
            <a:r>
              <a:rPr dirty="0" sz="2750" spc="-18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80">
                <a:latin typeface="Arial"/>
                <a:cs typeface="Arial"/>
              </a:rPr>
              <a:t>technology</a:t>
            </a:r>
            <a:r>
              <a:rPr dirty="0" sz="2750" spc="-140">
                <a:latin typeface="Arial"/>
                <a:cs typeface="Arial"/>
              </a:rPr>
              <a:t> </a:t>
            </a:r>
            <a:r>
              <a:rPr dirty="0" sz="2750" spc="-145">
                <a:latin typeface="Arial"/>
                <a:cs typeface="Arial"/>
              </a:rPr>
              <a:t>used</a:t>
            </a:r>
            <a:r>
              <a:rPr dirty="0" sz="2750" spc="-120">
                <a:latin typeface="Arial"/>
                <a:cs typeface="Arial"/>
              </a:rPr>
              <a:t> and</a:t>
            </a:r>
            <a:r>
              <a:rPr dirty="0" sz="2750" spc="-40">
                <a:latin typeface="Arial"/>
                <a:cs typeface="Arial"/>
              </a:rPr>
              <a:t> </a:t>
            </a:r>
            <a:r>
              <a:rPr dirty="0" sz="2750" spc="-60">
                <a:latin typeface="Arial"/>
                <a:cs typeface="Arial"/>
              </a:rPr>
              <a:t>how</a:t>
            </a:r>
            <a:r>
              <a:rPr dirty="0" sz="2750" spc="-125">
                <a:latin typeface="Arial"/>
                <a:cs typeface="Arial"/>
              </a:rPr>
              <a:t> </a:t>
            </a:r>
            <a:r>
              <a:rPr dirty="0" sz="2750" spc="75">
                <a:latin typeface="Arial"/>
                <a:cs typeface="Arial"/>
              </a:rPr>
              <a:t>it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50">
                <a:latin typeface="Arial"/>
                <a:cs typeface="Arial"/>
              </a:rPr>
              <a:t>differs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20">
                <a:latin typeface="Arial"/>
                <a:cs typeface="Arial"/>
              </a:rPr>
              <a:t>from </a:t>
            </a:r>
            <a:r>
              <a:rPr dirty="0" sz="2750" spc="-100">
                <a:latin typeface="Arial"/>
                <a:cs typeface="Arial"/>
              </a:rPr>
              <a:t>existing</a:t>
            </a:r>
            <a:r>
              <a:rPr dirty="0" sz="2750" spc="-60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solutions</a:t>
            </a:r>
            <a:endParaRPr sz="2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Char char="•"/>
              <a:tabLst>
                <a:tab pos="241300" algn="l"/>
              </a:tabLst>
            </a:pPr>
            <a:r>
              <a:rPr dirty="0" sz="2750" spc="-70">
                <a:latin typeface="Arial"/>
                <a:cs typeface="Arial"/>
              </a:rPr>
              <a:t>What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125">
                <a:latin typeface="Arial"/>
                <a:cs typeface="Arial"/>
              </a:rPr>
              <a:t>is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90">
                <a:latin typeface="Arial"/>
                <a:cs typeface="Arial"/>
              </a:rPr>
              <a:t>Unique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150">
                <a:latin typeface="Arial"/>
                <a:cs typeface="Arial"/>
              </a:rPr>
              <a:t>Selling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75">
                <a:latin typeface="Arial"/>
                <a:cs typeface="Arial"/>
              </a:rPr>
              <a:t>Proposition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of</a:t>
            </a:r>
            <a:r>
              <a:rPr dirty="0" sz="2750" spc="-90">
                <a:latin typeface="Arial"/>
                <a:cs typeface="Arial"/>
              </a:rPr>
              <a:t> </a:t>
            </a:r>
            <a:r>
              <a:rPr dirty="0" sz="2750" spc="-60">
                <a:latin typeface="Arial"/>
                <a:cs typeface="Arial"/>
              </a:rPr>
              <a:t>your </a:t>
            </a:r>
            <a:r>
              <a:rPr dirty="0" sz="2750" spc="-10">
                <a:latin typeface="Arial"/>
                <a:cs typeface="Arial"/>
              </a:rPr>
              <a:t>solution?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3056001" y="855725"/>
            <a:ext cx="9142730" cy="355600"/>
            <a:chOff x="3056001" y="855725"/>
            <a:chExt cx="9142730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3062351" y="862075"/>
              <a:ext cx="9130030" cy="342900"/>
            </a:xfrm>
            <a:custGeom>
              <a:avLst/>
              <a:gdLst/>
              <a:ahLst/>
              <a:cxnLst/>
              <a:rect l="l" t="t" r="r" b="b"/>
              <a:pathLst>
                <a:path w="9130030" h="342900">
                  <a:moveTo>
                    <a:pt x="9129649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9129649" y="342900"/>
                  </a:lnTo>
                  <a:lnTo>
                    <a:pt x="9129649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062351" y="862075"/>
              <a:ext cx="9130030" cy="342900"/>
            </a:xfrm>
            <a:custGeom>
              <a:avLst/>
              <a:gdLst/>
              <a:ahLst/>
              <a:cxnLst/>
              <a:rect l="l" t="t" r="r" b="b"/>
              <a:pathLst>
                <a:path w="9130030" h="342900">
                  <a:moveTo>
                    <a:pt x="9129649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9129649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08585">
              <a:lnSpc>
                <a:spcPct val="100000"/>
              </a:lnSpc>
              <a:spcBef>
                <a:spcPts val="130"/>
              </a:spcBef>
            </a:pPr>
            <a:r>
              <a:rPr dirty="0" spc="-229"/>
              <a:t>Traction</a:t>
            </a:r>
            <a:r>
              <a:rPr dirty="0" spc="-180"/>
              <a:t> </a:t>
            </a:r>
            <a:r>
              <a:rPr dirty="0"/>
              <a:t>&amp;</a:t>
            </a:r>
            <a:r>
              <a:rPr dirty="0" spc="-175"/>
              <a:t> </a:t>
            </a:r>
            <a:r>
              <a:rPr dirty="0" spc="-160"/>
              <a:t>Milestones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94255"/>
            <a:ext cx="10292715" cy="4495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0"/>
              </a:spcBef>
              <a:buChar char="•"/>
              <a:tabLst>
                <a:tab pos="241300" algn="l"/>
              </a:tabLst>
            </a:pPr>
            <a:r>
              <a:rPr dirty="0" sz="2750" spc="-95">
                <a:latin typeface="Arial"/>
                <a:cs typeface="Arial"/>
              </a:rPr>
              <a:t>Overview</a:t>
            </a:r>
            <a:r>
              <a:rPr dirty="0" sz="2750" spc="-100">
                <a:latin typeface="Arial"/>
                <a:cs typeface="Arial"/>
              </a:rPr>
              <a:t> </a:t>
            </a:r>
            <a:r>
              <a:rPr dirty="0" sz="2750" spc="-175">
                <a:latin typeface="Arial"/>
                <a:cs typeface="Arial"/>
              </a:rPr>
              <a:t>key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95">
                <a:latin typeface="Arial"/>
                <a:cs typeface="Arial"/>
              </a:rPr>
              <a:t>milestones </a:t>
            </a:r>
            <a:r>
              <a:rPr dirty="0" sz="2750" spc="-114">
                <a:latin typeface="Arial"/>
                <a:cs typeface="Arial"/>
              </a:rPr>
              <a:t>accomplished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 spc="-110">
                <a:latin typeface="Arial"/>
                <a:cs typeface="Arial"/>
              </a:rPr>
              <a:t>and</a:t>
            </a:r>
            <a:r>
              <a:rPr dirty="0" sz="2750" spc="-95">
                <a:latin typeface="Arial"/>
                <a:cs typeface="Arial"/>
              </a:rPr>
              <a:t> </a:t>
            </a:r>
            <a:r>
              <a:rPr dirty="0" sz="2750" spc="-145">
                <a:latin typeface="Arial"/>
                <a:cs typeface="Arial"/>
              </a:rPr>
              <a:t>any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 spc="-110">
                <a:latin typeface="Arial"/>
                <a:cs typeface="Arial"/>
              </a:rPr>
              <a:t>achievements</a:t>
            </a:r>
            <a:r>
              <a:rPr dirty="0" sz="2750" spc="-2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to</a:t>
            </a:r>
            <a:r>
              <a:rPr dirty="0" sz="2750" spc="-105">
                <a:latin typeface="Arial"/>
                <a:cs typeface="Arial"/>
              </a:rPr>
              <a:t> </a:t>
            </a:r>
            <a:r>
              <a:rPr dirty="0" sz="2750" spc="-20">
                <a:latin typeface="Arial"/>
                <a:cs typeface="Arial"/>
              </a:rPr>
              <a:t>date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6094476" y="855725"/>
            <a:ext cx="6104255" cy="355600"/>
            <a:chOff x="6094476" y="855725"/>
            <a:chExt cx="6104255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6100826" y="862075"/>
              <a:ext cx="6091555" cy="342900"/>
            </a:xfrm>
            <a:custGeom>
              <a:avLst/>
              <a:gdLst/>
              <a:ahLst/>
              <a:cxnLst/>
              <a:rect l="l" t="t" r="r" b="b"/>
              <a:pathLst>
                <a:path w="6091555" h="342900">
                  <a:moveTo>
                    <a:pt x="609117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6091174" y="342900"/>
                  </a:lnTo>
                  <a:lnTo>
                    <a:pt x="6091174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100826" y="862075"/>
              <a:ext cx="6091555" cy="342900"/>
            </a:xfrm>
            <a:custGeom>
              <a:avLst/>
              <a:gdLst/>
              <a:ahLst/>
              <a:cxnLst/>
              <a:rect l="l" t="t" r="r" b="b"/>
              <a:pathLst>
                <a:path w="6091555" h="342900">
                  <a:moveTo>
                    <a:pt x="609117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6091174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99060">
              <a:lnSpc>
                <a:spcPct val="100000"/>
              </a:lnSpc>
              <a:spcBef>
                <a:spcPts val="130"/>
              </a:spcBef>
            </a:pPr>
            <a:r>
              <a:rPr dirty="0" spc="-155"/>
              <a:t>About</a:t>
            </a:r>
            <a:r>
              <a:rPr dirty="0" spc="-285"/>
              <a:t> </a:t>
            </a:r>
            <a:r>
              <a:rPr dirty="0" spc="-65"/>
              <a:t>the</a:t>
            </a:r>
            <a:r>
              <a:rPr dirty="0" spc="-229"/>
              <a:t> </a:t>
            </a:r>
            <a:r>
              <a:rPr dirty="0" spc="-869"/>
              <a:t>T</a:t>
            </a:r>
            <a:r>
              <a:rPr dirty="0" spc="-335"/>
              <a:t>e</a:t>
            </a:r>
            <a:r>
              <a:rPr dirty="0" spc="-420"/>
              <a:t>a</a:t>
            </a:r>
            <a:r>
              <a:rPr dirty="0" spc="-335"/>
              <a:t>m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94255"/>
            <a:ext cx="10158730" cy="4495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0"/>
              </a:spcBef>
              <a:buChar char="•"/>
              <a:tabLst>
                <a:tab pos="241300" algn="l"/>
              </a:tabLst>
            </a:pPr>
            <a:r>
              <a:rPr dirty="0" sz="2750" spc="-65">
                <a:latin typeface="Arial"/>
                <a:cs typeface="Arial"/>
              </a:rPr>
              <a:t>Introduce</a:t>
            </a:r>
            <a:r>
              <a:rPr dirty="0" sz="2750" spc="-8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80">
                <a:latin typeface="Arial"/>
                <a:cs typeface="Arial"/>
              </a:rPr>
              <a:t> </a:t>
            </a:r>
            <a:r>
              <a:rPr dirty="0" sz="2750" spc="-220">
                <a:latin typeface="Arial"/>
                <a:cs typeface="Arial"/>
              </a:rPr>
              <a:t>Team,</a:t>
            </a:r>
            <a:r>
              <a:rPr dirty="0" sz="2750" spc="-145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their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90">
                <a:latin typeface="Arial"/>
                <a:cs typeface="Arial"/>
              </a:rPr>
              <a:t>expertise,</a:t>
            </a:r>
            <a:r>
              <a:rPr dirty="0" sz="2750" spc="-145">
                <a:latin typeface="Arial"/>
                <a:cs typeface="Arial"/>
              </a:rPr>
              <a:t> </a:t>
            </a:r>
            <a:r>
              <a:rPr dirty="0" sz="2750" spc="-105">
                <a:latin typeface="Arial"/>
                <a:cs typeface="Arial"/>
              </a:rPr>
              <a:t>background,</a:t>
            </a:r>
            <a:r>
              <a:rPr dirty="0" sz="2750" spc="-60">
                <a:latin typeface="Arial"/>
                <a:cs typeface="Arial"/>
              </a:rPr>
              <a:t> </a:t>
            </a:r>
            <a:r>
              <a:rPr dirty="0" sz="2750" spc="-110">
                <a:latin typeface="Arial"/>
                <a:cs typeface="Arial"/>
              </a:rPr>
              <a:t>and</a:t>
            </a:r>
            <a:r>
              <a:rPr dirty="0" sz="2750" spc="-90">
                <a:latin typeface="Arial"/>
                <a:cs typeface="Arial"/>
              </a:rPr>
              <a:t> </a:t>
            </a:r>
            <a:r>
              <a:rPr dirty="0" sz="2750" spc="-35">
                <a:latin typeface="Arial"/>
                <a:cs typeface="Arial"/>
              </a:rPr>
              <a:t>responsibilities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4780026" y="855725"/>
            <a:ext cx="7418705" cy="355600"/>
            <a:chOff x="4780026" y="855725"/>
            <a:chExt cx="7418705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4786376" y="862075"/>
              <a:ext cx="7406005" cy="342900"/>
            </a:xfrm>
            <a:custGeom>
              <a:avLst/>
              <a:gdLst/>
              <a:ahLst/>
              <a:cxnLst/>
              <a:rect l="l" t="t" r="r" b="b"/>
              <a:pathLst>
                <a:path w="7406005" h="342900">
                  <a:moveTo>
                    <a:pt x="74056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7405624" y="342900"/>
                  </a:lnTo>
                  <a:lnTo>
                    <a:pt x="7405624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786376" y="862075"/>
              <a:ext cx="7406005" cy="342900"/>
            </a:xfrm>
            <a:custGeom>
              <a:avLst/>
              <a:gdLst/>
              <a:ahLst/>
              <a:cxnLst/>
              <a:rect l="l" t="t" r="r" b="b"/>
              <a:pathLst>
                <a:path w="7406005" h="342900">
                  <a:moveTo>
                    <a:pt x="74056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7405624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99060">
              <a:lnSpc>
                <a:spcPct val="100000"/>
              </a:lnSpc>
              <a:spcBef>
                <a:spcPts val="130"/>
              </a:spcBef>
            </a:pPr>
            <a:r>
              <a:rPr dirty="0" spc="-260"/>
              <a:t>Funding</a:t>
            </a:r>
            <a:r>
              <a:rPr dirty="0" spc="-220"/>
              <a:t> </a:t>
            </a:r>
            <a:r>
              <a:rPr dirty="0" spc="-180"/>
              <a:t>Projections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17575" y="1702288"/>
            <a:ext cx="7503159" cy="1056640"/>
          </a:xfrm>
          <a:prstGeom prst="rect">
            <a:avLst/>
          </a:prstGeom>
        </p:spPr>
        <p:txBody>
          <a:bodyPr wrap="square" lIns="0" tIns="10858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55"/>
              </a:spcBef>
              <a:buChar char="•"/>
              <a:tabLst>
                <a:tab pos="241300" algn="l"/>
              </a:tabLst>
            </a:pPr>
            <a:r>
              <a:rPr dirty="0" sz="2750" spc="-145">
                <a:latin typeface="Arial"/>
                <a:cs typeface="Arial"/>
              </a:rPr>
              <a:t>Explain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100">
                <a:latin typeface="Arial"/>
                <a:cs typeface="Arial"/>
              </a:rPr>
              <a:t>cost</a:t>
            </a:r>
            <a:r>
              <a:rPr dirty="0" sz="2750" spc="-110">
                <a:latin typeface="Arial"/>
                <a:cs typeface="Arial"/>
              </a:rPr>
              <a:t> </a:t>
            </a:r>
            <a:r>
              <a:rPr dirty="0" sz="2750" spc="-40">
                <a:latin typeface="Arial"/>
                <a:cs typeface="Arial"/>
              </a:rPr>
              <a:t>structure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135">
                <a:latin typeface="Arial"/>
                <a:cs typeface="Arial"/>
              </a:rPr>
              <a:t>and</a:t>
            </a:r>
            <a:r>
              <a:rPr dirty="0" sz="2750" spc="-114">
                <a:latin typeface="Arial"/>
                <a:cs typeface="Arial"/>
              </a:rPr>
              <a:t> </a:t>
            </a:r>
            <a:r>
              <a:rPr dirty="0" sz="2750" spc="-110">
                <a:latin typeface="Arial"/>
                <a:cs typeface="Arial"/>
              </a:rPr>
              <a:t>revenue </a:t>
            </a:r>
            <a:r>
              <a:rPr dirty="0" sz="2750" spc="-20">
                <a:latin typeface="Arial"/>
                <a:cs typeface="Arial"/>
              </a:rPr>
              <a:t>projections</a:t>
            </a:r>
            <a:endParaRPr sz="275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755"/>
              </a:spcBef>
              <a:buChar char="•"/>
              <a:tabLst>
                <a:tab pos="240665" algn="l"/>
              </a:tabLst>
            </a:pPr>
            <a:r>
              <a:rPr dirty="0" sz="2750" spc="-70">
                <a:latin typeface="Arial"/>
                <a:cs typeface="Arial"/>
              </a:rPr>
              <a:t>What</a:t>
            </a:r>
            <a:r>
              <a:rPr dirty="0" sz="2750" spc="-125">
                <a:latin typeface="Arial"/>
                <a:cs typeface="Arial"/>
              </a:rPr>
              <a:t> </a:t>
            </a:r>
            <a:r>
              <a:rPr dirty="0" sz="2750" spc="-100">
                <a:latin typeface="Arial"/>
                <a:cs typeface="Arial"/>
              </a:rPr>
              <a:t>are</a:t>
            </a:r>
            <a:r>
              <a:rPr dirty="0" sz="2750" spc="-120">
                <a:latin typeface="Arial"/>
                <a:cs typeface="Arial"/>
              </a:rPr>
              <a:t> </a:t>
            </a:r>
            <a:r>
              <a:rPr dirty="0" sz="2750">
                <a:latin typeface="Arial"/>
                <a:cs typeface="Arial"/>
              </a:rPr>
              <a:t>the</a:t>
            </a:r>
            <a:r>
              <a:rPr dirty="0" sz="2750" spc="-145">
                <a:latin typeface="Arial"/>
                <a:cs typeface="Arial"/>
              </a:rPr>
              <a:t> </a:t>
            </a:r>
            <a:r>
              <a:rPr dirty="0" sz="2750" spc="-60">
                <a:latin typeface="Arial"/>
                <a:cs typeface="Arial"/>
              </a:rPr>
              <a:t>funding</a:t>
            </a:r>
            <a:r>
              <a:rPr dirty="0" sz="2750" spc="-130">
                <a:latin typeface="Arial"/>
                <a:cs typeface="Arial"/>
              </a:rPr>
              <a:t> </a:t>
            </a:r>
            <a:r>
              <a:rPr dirty="0" sz="2750" spc="-10">
                <a:latin typeface="Arial"/>
                <a:cs typeface="Arial"/>
              </a:rPr>
              <a:t>requirements?</a:t>
            </a:r>
            <a:endParaRPr sz="27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-1586" y="855725"/>
            <a:ext cx="850900" cy="355600"/>
            <a:chOff x="-1586" y="855725"/>
            <a:chExt cx="850900" cy="355600"/>
          </a:xfrm>
        </p:grpSpPr>
        <p:sp>
          <p:nvSpPr>
            <p:cNvPr id="5" name="object 5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8382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838200" y="34290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763" y="862075"/>
              <a:ext cx="838200" cy="342900"/>
            </a:xfrm>
            <a:custGeom>
              <a:avLst/>
              <a:gdLst/>
              <a:ahLst/>
              <a:cxnLst/>
              <a:rect l="l" t="t" r="r" b="b"/>
              <a:pathLst>
                <a:path w="838200" h="342900">
                  <a:moveTo>
                    <a:pt x="0" y="342900"/>
                  </a:moveTo>
                  <a:lnTo>
                    <a:pt x="838200" y="3429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5618226" y="855725"/>
            <a:ext cx="6580505" cy="355600"/>
            <a:chOff x="5618226" y="855725"/>
            <a:chExt cx="6580505" cy="355600"/>
          </a:xfrm>
        </p:grpSpPr>
        <p:sp>
          <p:nvSpPr>
            <p:cNvPr id="8" name="object 8" descr=""/>
            <p:cNvSpPr/>
            <p:nvPr/>
          </p:nvSpPr>
          <p:spPr>
            <a:xfrm>
              <a:off x="5624576" y="862075"/>
              <a:ext cx="6567805" cy="342900"/>
            </a:xfrm>
            <a:custGeom>
              <a:avLst/>
              <a:gdLst/>
              <a:ahLst/>
              <a:cxnLst/>
              <a:rect l="l" t="t" r="r" b="b"/>
              <a:pathLst>
                <a:path w="6567805" h="342900">
                  <a:moveTo>
                    <a:pt x="65674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6567424" y="342900"/>
                  </a:lnTo>
                  <a:lnTo>
                    <a:pt x="6567424" y="0"/>
                  </a:lnTo>
                  <a:close/>
                </a:path>
              </a:pathLst>
            </a:custGeom>
            <a:solidFill>
              <a:srgbClr val="9A00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624576" y="862075"/>
              <a:ext cx="6567805" cy="342900"/>
            </a:xfrm>
            <a:custGeom>
              <a:avLst/>
              <a:gdLst/>
              <a:ahLst/>
              <a:cxnLst/>
              <a:rect l="l" t="t" r="r" b="b"/>
              <a:pathLst>
                <a:path w="6567805" h="342900">
                  <a:moveTo>
                    <a:pt x="6567424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6567424" y="342900"/>
                  </a:lnTo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1394" y="6259743"/>
            <a:ext cx="2273035" cy="3487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2025-07-09T22:14:37Z</dcterms:created>
  <dcterms:modified xsi:type="dcterms:W3CDTF">2025-07-09T22:14:37Z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2025-02-28T00:00:00Z</vt:filetime>
  </property>
  <property fmtid="{D5CDD505-2E9C-101B-9397-08002B2CF9AE}" pid="3" name="LastSaved">
    <vt:filetime>2025-07-09T00:00:00Z</vt:filetime>
  </property>
  <property fmtid="{D5CDD505-2E9C-101B-9397-08002B2CF9AE}" pid="4" name="Producer">
    <vt:lpwstr>macOS Version 15.5 (Build 24F74) Quartz PDFContext, AppendMode 1.1</vt:lpwstr>
  </property>
</Properties>
</file>